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8A15E-EDC9-45BF-9C3B-8D09EDAA3C75}" type="datetimeFigureOut">
              <a:rPr lang="cs-CZ" smtClean="0"/>
              <a:t>06.03.2026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2C709-E777-4D58-B356-BE9BB304BA4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2C709-E777-4D58-B356-BE9BB304BA4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ABF8-A79A-4C8B-9A91-F5DE86CF1E04}" type="datetimeFigureOut">
              <a:rPr lang="cs-CZ" smtClean="0"/>
              <a:t>06.03.2026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995-4A8C-4B9D-8CC5-217ACE01626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41D8-CA10-4DF2-8AAB-C4F97FB6A289}" type="datetime1">
              <a:rPr lang="cs-CZ" smtClean="0"/>
              <a:t>06.03.2026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995-4A8C-4B9D-8CC5-217ACE016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41D8-CA10-4DF2-8AAB-C4F97FB6A289}" type="datetime1">
              <a:rPr lang="cs-CZ" smtClean="0"/>
              <a:t>06.03.2026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995-4A8C-4B9D-8CC5-217ACE016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41D8-CA10-4DF2-8AAB-C4F97FB6A289}" type="datetime1">
              <a:rPr lang="cs-CZ" smtClean="0"/>
              <a:t>06.03.2026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995-4A8C-4B9D-8CC5-217ACE016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41D8-CA10-4DF2-8AAB-C4F97FB6A289}" type="datetime1">
              <a:rPr lang="cs-CZ" smtClean="0"/>
              <a:t>06.03.2026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995-4A8C-4B9D-8CC5-217ACE01626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41D8-CA10-4DF2-8AAB-C4F97FB6A289}" type="datetime1">
              <a:rPr lang="cs-CZ" smtClean="0"/>
              <a:t>06.03.2026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995-4A8C-4B9D-8CC5-217ACE016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41D8-CA10-4DF2-8AAB-C4F97FB6A289}" type="datetime1">
              <a:rPr lang="cs-CZ" smtClean="0"/>
              <a:t>06.03.2026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995-4A8C-4B9D-8CC5-217ACE016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41D8-CA10-4DF2-8AAB-C4F97FB6A289}" type="datetime1">
              <a:rPr lang="cs-CZ" smtClean="0"/>
              <a:t>06.03.2026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995-4A8C-4B9D-8CC5-217ACE016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41D8-CA10-4DF2-8AAB-C4F97FB6A289}" type="datetime1">
              <a:rPr lang="cs-CZ" smtClean="0"/>
              <a:t>06.03.2026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995-4A8C-4B9D-8CC5-217ACE016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41D8-CA10-4DF2-8AAB-C4F97FB6A289}" type="datetime1">
              <a:rPr lang="cs-CZ" smtClean="0"/>
              <a:t>06.03.2026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995-4A8C-4B9D-8CC5-217ACE016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41D8-CA10-4DF2-8AAB-C4F97FB6A289}" type="datetime1">
              <a:rPr lang="cs-CZ" smtClean="0"/>
              <a:t>06.03.2026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665995-4A8C-4B9D-8CC5-217ACE01626F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F8ABF8-A79A-4C8B-9A91-F5DE86CF1E04}" type="datetimeFigureOut">
              <a:rPr lang="cs-CZ" smtClean="0"/>
              <a:t>06.03.2026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665995-4A8C-4B9D-8CC5-217ACE01626F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etrlikova@mkl.cz" TargetMode="External"/><Relationship Id="rId2" Type="http://schemas.openxmlformats.org/officeDocument/2006/relationships/hyperlink" Target="mailto:nemeckova@mkl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ahodova@mkl.cz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kl.cz/socialni-sluz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Times New Roman" pitchFamily="18" charset="0"/>
                <a:cs typeface="Times New Roman" pitchFamily="18" charset="0"/>
              </a:rPr>
              <a:t>Sociálně terapeutická dílna Jeroným</a:t>
            </a:r>
          </a:p>
        </p:txBody>
      </p:sp>
      <p:pic>
        <p:nvPicPr>
          <p:cNvPr id="4" name="Obrázek 3" descr="75450079_2664878180222261_4580281187494264832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85992"/>
            <a:ext cx="3929090" cy="262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74232848_2608279325882147_3037882694047367168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428868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J:\JPG\podporil_UK_logo_vodorovne_MODRE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857892"/>
            <a:ext cx="2736304" cy="74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:\STUDOVNA\LOGO - MKL\_NOVÉ\panácc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6215082"/>
            <a:ext cx="2160240" cy="4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,,Kavárna“</a:t>
            </a:r>
          </a:p>
        </p:txBody>
      </p:sp>
      <p:pic>
        <p:nvPicPr>
          <p:cNvPr id="4" name="Picture 2" descr="Y:\_ARCHIV_FOTEK_1TB\2017\Kavárna a STD klienti\DSCF2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2593571" cy="389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3857620" y="3357562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Obsahuje činnosti: komunikace a obsluha hostů, komunikace s personálem, utírání stolů, příjem objednávky, sklizení špinavého nádobí, obsluha myčky, aj.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,,Úklidové práce“</a:t>
            </a:r>
          </a:p>
        </p:txBody>
      </p:sp>
      <p:pic>
        <p:nvPicPr>
          <p:cNvPr id="4" name="Picture 2" descr="J:\PR 2017\výběr\DSCF2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0"/>
            <a:ext cx="2888673" cy="367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4214810" y="3500438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-obsahuje: zametání, vytírání, leštění skelných a nerezových ploch, luxování, umývání WC, utírání prachu, aj.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,,Péče o květiny“</a:t>
            </a:r>
          </a:p>
        </p:txBody>
      </p:sp>
      <p:pic>
        <p:nvPicPr>
          <p:cNvPr id="4" name="Picture 3" descr="J:\PR 2017\výběr\DSCF2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3960414" cy="2957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5000628" y="3429000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-obsahuje: zalévání květin konví nebo hadicí, otrhávání suchých listů, přesazování, aj.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,,Práce s knižním fondem“</a:t>
            </a:r>
          </a:p>
        </p:txBody>
      </p:sp>
      <p:pic>
        <p:nvPicPr>
          <p:cNvPr id="4" name="Picture 1" descr="J:\foto\IMG_20170303_121201_1_BURST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928934"/>
            <a:ext cx="4247804" cy="2385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5429256" y="3357562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obsahuje: kontrolu vrácených knih a časopisů, zařazování knih a časopisů, přesun knih v polici, zařazování rezervací, aj.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,,Péče o prádlo“</a:t>
            </a:r>
          </a:p>
        </p:txBody>
      </p:sp>
      <p:pic>
        <p:nvPicPr>
          <p:cNvPr id="4" name="Picture 4" descr="J:\STD\FOTO MANUÁL\DSCF2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2805545" cy="345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4000496" y="3429000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obsahuje: třídění prádla, praní prádla, věšení prádla, žehlení prádla, skládání prádla, aj.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,,Práce na PC“</a:t>
            </a:r>
          </a:p>
        </p:txBody>
      </p:sp>
      <p:pic>
        <p:nvPicPr>
          <p:cNvPr id="4" name="Picture 2" descr="J:\PR 2017\výběr\DSCF2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3778082" cy="283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4857752" y="3143248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-obsahuje: psaní textových dokumentů, vyhledávání na internetu, vyplňování elektronických formulářů, tisk textového dokumentu, aj.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,,Komunikace“</a:t>
            </a:r>
          </a:p>
        </p:txBody>
      </p:sp>
      <p:pic>
        <p:nvPicPr>
          <p:cNvPr id="4" name="Picture 2" descr="J:\PR 2017\výběr\DSCF2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3557876" cy="253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4643438" y="3429000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-obsahuje: nácvik komunikačních situací v obchodě, u lékaře, na úřadě,.., seznámení s různými tématy, aj.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,,Skupina“</a:t>
            </a:r>
          </a:p>
        </p:txBody>
      </p:sp>
      <p:pic>
        <p:nvPicPr>
          <p:cNvPr id="4" name="Picture 2" descr="http://www.fotorecepty.cz/wp-content/uploads/2013/08/shutterstock_113651956-638x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714620"/>
            <a:ext cx="3292737" cy="246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857752" y="3214686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obsahuje: příprava jídel studené kuchyně, zprostředkování kontaktu se zaměstnavateli, aj.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,,Nácvik jemné motoriky“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929190" y="3429000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obsahuje: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navlékání korálků, drobné cukrářské zdobení, různá výroba aj.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6E32F98-068D-CC74-21CE-6D6948CF1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2520280" cy="336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,, Finance“</a:t>
            </a:r>
          </a:p>
        </p:txBody>
      </p:sp>
      <p:pic>
        <p:nvPicPr>
          <p:cNvPr id="4" name="Zástupný symbol pro obsah 5" descr="rychla-pujcka-na-ruku-ihn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928934"/>
            <a:ext cx="2824508" cy="173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4500562" y="335756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obsahuje: určování hodnoty peněz, modelové situace, sčítání částky při nákupu, aj.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571900"/>
          </a:xfrm>
        </p:spPr>
        <p:txBody>
          <a:bodyPr>
            <a:normAutofit/>
          </a:bodyPr>
          <a:lstStyle/>
          <a:p>
            <a:pPr algn="just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Sociálně terapeutická dílna Jeroným při Městské knihovně Louny zahájila svou činnost dne 1. 8. 2010. V současné době je služba financována v rámci programu „Podpora sociálních služeb v Ústeckém kraji“. </a:t>
            </a:r>
          </a:p>
          <a:p>
            <a:pPr algn="just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Sociálně terapeutická dílna Jeroným (dále jen „STD“) je ambulantní bezplatnou sociální službou, která je poskytována na adresách Mírové náměstí 1, Louny a Slovenského národního povstání 2206, Louny.</a:t>
            </a:r>
          </a:p>
          <a:p>
            <a:endParaRPr lang="cs-CZ" dirty="0"/>
          </a:p>
        </p:txBody>
      </p:sp>
      <p:pic>
        <p:nvPicPr>
          <p:cNvPr id="4" name="Picture 2" descr="J:\JPG\podporil_UK_logo_vodorovne_MODRE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4572008"/>
            <a:ext cx="686313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Prostor pro vaše dotazy: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/>
              <a:t>Náš tým: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Bc. Jessica Němečková</a:t>
            </a:r>
          </a:p>
          <a:p>
            <a:pPr lvl="1"/>
            <a:r>
              <a:rPr lang="cs-CZ" sz="2000" dirty="0"/>
              <a:t>Sociální pracovnice</a:t>
            </a:r>
          </a:p>
          <a:p>
            <a:pPr lvl="1"/>
            <a:r>
              <a:rPr lang="cs-CZ" sz="2000" dirty="0">
                <a:hlinkClick r:id="rId2"/>
              </a:rPr>
              <a:t>nemeckova@mkl.cz</a:t>
            </a:r>
            <a:endParaRPr lang="cs-CZ" sz="2000" dirty="0"/>
          </a:p>
          <a:p>
            <a:pPr lvl="1"/>
            <a:endParaRPr lang="cs-CZ" sz="2000" dirty="0"/>
          </a:p>
          <a:p>
            <a:r>
              <a:rPr lang="cs-CZ" sz="2400" dirty="0"/>
              <a:t>Martina Petrlíková</a:t>
            </a:r>
          </a:p>
          <a:p>
            <a:pPr lvl="1"/>
            <a:r>
              <a:rPr lang="cs-CZ" sz="2000" dirty="0"/>
              <a:t>Sociální pracovnice</a:t>
            </a:r>
          </a:p>
          <a:p>
            <a:pPr lvl="1"/>
            <a:r>
              <a:rPr lang="cs-CZ" sz="2000" dirty="0">
                <a:hlinkClick r:id="rId3"/>
              </a:rPr>
              <a:t>petrlikova@mkl.cz</a:t>
            </a:r>
            <a:endParaRPr lang="cs-CZ" sz="2000" dirty="0"/>
          </a:p>
          <a:p>
            <a:pPr marL="393192" lvl="1" indent="0">
              <a:buNone/>
            </a:pPr>
            <a:endParaRPr lang="cs-CZ" sz="2000" dirty="0"/>
          </a:p>
          <a:p>
            <a:r>
              <a:rPr lang="cs-CZ" sz="2400" dirty="0"/>
              <a:t>Bc. Vladimíra </a:t>
            </a:r>
            <a:r>
              <a:rPr lang="cs-CZ" sz="2400" dirty="0" err="1"/>
              <a:t>Náhodová</a:t>
            </a:r>
            <a:endParaRPr lang="cs-CZ" sz="2400" dirty="0"/>
          </a:p>
          <a:p>
            <a:pPr lvl="1"/>
            <a:r>
              <a:rPr lang="cs-CZ" sz="2000" dirty="0"/>
              <a:t>Pracovnice v sociálních službách</a:t>
            </a:r>
          </a:p>
          <a:p>
            <a:pPr lvl="1"/>
            <a:r>
              <a:rPr lang="cs-CZ" sz="2000" dirty="0">
                <a:hlinkClick r:id="rId4"/>
              </a:rPr>
              <a:t>nahodova@mkl.cz</a:t>
            </a:r>
            <a:endParaRPr lang="cs-CZ" sz="2000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Děkujeme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/>
              <a:t>Více informací na webových stránkách </a:t>
            </a:r>
          </a:p>
          <a:p>
            <a:pPr lvl="1" algn="ctr"/>
            <a:r>
              <a:rPr lang="cs-CZ" dirty="0">
                <a:hlinkClick r:id="rId2"/>
              </a:rPr>
              <a:t>https://www.mkl.cz/socialni-sluzba</a:t>
            </a:r>
            <a:endParaRPr lang="cs-CZ" dirty="0"/>
          </a:p>
          <a:p>
            <a:pPr lvl="1" algn="ctr"/>
            <a:endParaRPr lang="cs-CZ" dirty="0"/>
          </a:p>
        </p:txBody>
      </p:sp>
      <p:sp>
        <p:nvSpPr>
          <p:cNvPr id="4" name="Veselý obličej 3"/>
          <p:cNvSpPr/>
          <p:nvPr/>
        </p:nvSpPr>
        <p:spPr>
          <a:xfrm>
            <a:off x="3071802" y="3429000"/>
            <a:ext cx="3000396" cy="28575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cs-CZ" sz="4800" b="1" dirty="0">
                <a:latin typeface="Times New Roman" pitchFamily="18" charset="0"/>
                <a:cs typeface="Times New Roman" pitchFamily="18" charset="0"/>
              </a:rPr>
              <a:t>Okruh osob</a:t>
            </a:r>
          </a:p>
          <a:p>
            <a:pPr algn="just"/>
            <a:endParaRPr lang="cs-CZ" sz="41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Okruhem osob, kterým je služba určena, jsou osoby s mentálním nebo kombinovaným postižením (kombinovaným se rozumí mentální postižení spolu se zdravotním postižením, vyjma osob imobilních nebo s těžkými smyslovými vadami např. hluchoslepých)</a:t>
            </a: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ve věku od 16 do 64 let, které mají I. – III. stupeň invalidity nebo jsou v řízení o přiznání invalidity, a které se zároveň chtějí pracovně uplatnit na otevřeném trhu práce, chráněném trhu práce či jako dobrovolníci a nemají:</a:t>
            </a:r>
          </a:p>
          <a:p>
            <a:pPr algn="just"/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dostatečné dovednosti a návyky </a:t>
            </a:r>
          </a:p>
          <a:p>
            <a:pPr lvl="0" algn="just">
              <a:buFont typeface="Wingdings" pitchFamily="2" charset="2"/>
              <a:buChar char="q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dostačující představu o tom, co pracovní uplatnění obnáší </a:t>
            </a:r>
          </a:p>
          <a:p>
            <a:pPr lvl="0" algn="just">
              <a:buFont typeface="Wingdings" pitchFamily="2" charset="2"/>
              <a:buChar char="q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dostačující motivaci k tomu, aby měly snahu se pracovně uplatnit </a:t>
            </a:r>
          </a:p>
          <a:p>
            <a:pPr algn="just">
              <a:buNone/>
            </a:pP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Služba se neposkytuje osobám z vybraných cílových skupin, jejichž zdravotní stav vyžaduje celodenní dohled, stálou lékařskou a ošetřovatelskou péči.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algn="just"/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Maximální počet, tedy kapacita služby jsou 1 uživatel na jednoho pracovníka při individuální práci a 15 uživatelů na tři pracovníky při skupinových činnostech. Služba je určena uživatelům na území 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Lounska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(okres Louny).</a:t>
            </a:r>
          </a:p>
          <a:p>
            <a:pPr algn="just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 roce 2013 došlo k rozšíření prostor poskytování sociální služby o nové prostory volnočasového zařízení pro děti a mládež Klub(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ovna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) Luna při Městské knihovně Louny na adrese Slovenského národního povstání 2206, Louny.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Provozní doba služby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49263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Služba je poskytována v následujícím časovém rozsahu:</a:t>
            </a:r>
          </a:p>
          <a:p>
            <a:pPr marL="0" lvl="0" indent="449263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790700" algn="l"/>
              </a:tabLst>
            </a:pPr>
            <a:r>
              <a:rPr 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Pondělí:		10:00 – 12:00, 13:00 – 19:00 hodin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Úterý:	  9:00 – 12:00, 13:00 – 17:00 hodin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Středa:	  9:00 – 12:00, 13:00 – 16:00 hodin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Čtvrtek:	  9:00 – 12:00, 13:00 – 17:00 hodin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790700" algn="l"/>
              </a:tabLst>
            </a:pPr>
            <a:r>
              <a:rPr 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Pátek:		  9:00 – 12:00, 13:00 – 16:00 hodin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Cíle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motivovat uživatele k tomu, aby se snažili najít pracovní uplatnění na otevřeném trhu práce, chráněném trhu práce či jako dobrovolníci </a:t>
            </a:r>
          </a:p>
          <a:p>
            <a:pPr lvl="0" algn="just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pomoci uživatelům adaptovat se v novém prostředí, naučit se komunikovat s hosty, pracovníky knihovny, ostatními uživateli a dalšími osobami</a:t>
            </a:r>
          </a:p>
          <a:p>
            <a:pPr lvl="0" algn="just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pomoci uživatelům zvládat základní hygienické návyky a péči o vlastní osobu např. samostatně se převléknout z civilního do pracovního oděvu a naopak </a:t>
            </a:r>
          </a:p>
          <a:p>
            <a:pPr lvl="0" algn="just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pomoci uživatelům naučit se připravit jednoduché studené jídlo, uvařit čaj či kávu, ohřát si jídlo v mikrovlnné troubě či se samostatně najíst</a:t>
            </a:r>
          </a:p>
          <a:p>
            <a:pPr lvl="0" algn="just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pomoci uživatelům získat potřebné pracovní dovednosti a naučit se konkrétním pracovním postupům </a:t>
            </a:r>
          </a:p>
          <a:p>
            <a:pPr lvl="0" algn="just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zprostředkovat uživatelům kontakt s různými zaměstnavateli, pracovními prostředími a pracovními pozicemi</a:t>
            </a:r>
          </a:p>
          <a:p>
            <a:pPr lvl="0" algn="just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dovést uživatele k poznání, co vše obnáší různé pracovní pozice, jaké k tomu potřebují dovednosti, schopnosti a znalosti, a co vše je potřeba udělat proto, aby určité pracovní místo uživatelé získali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Poslání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000" indent="-342000" algn="just">
              <a:spcBef>
                <a:spcPts val="480"/>
              </a:spcBef>
              <a:buFont typeface="Wingdings" pitchFamily="2" charset="2"/>
              <a:buChar char="q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získání nových dovedností a upevnění stávajících </a:t>
            </a:r>
          </a:p>
          <a:p>
            <a:pPr marL="342000" indent="-342000" algn="just">
              <a:spcBef>
                <a:spcPts val="480"/>
              </a:spcBef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342000" indent="-342000" algn="just">
              <a:spcBef>
                <a:spcPts val="480"/>
              </a:spcBef>
              <a:buFont typeface="Wingdings" pitchFamily="2" charset="2"/>
              <a:buChar char="q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podpora při získávání pracovních návyků a dovedností</a:t>
            </a:r>
          </a:p>
          <a:p>
            <a:pPr marL="342000" indent="-342000" algn="just">
              <a:spcBef>
                <a:spcPts val="480"/>
              </a:spcBef>
              <a:buFont typeface="Wingdings" pitchFamily="2" charset="2"/>
              <a:buChar char="q"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342000" indent="-342000" algn="just">
              <a:spcBef>
                <a:spcPts val="480"/>
              </a:spcBef>
              <a:buFont typeface="Wingdings" pitchFamily="2" charset="2"/>
              <a:buChar char="q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aktivity motivující k dalšímu vzdělávání </a:t>
            </a:r>
          </a:p>
          <a:p>
            <a:pPr marL="342000" indent="-342000" algn="just">
              <a:spcBef>
                <a:spcPts val="480"/>
              </a:spcBef>
              <a:buFont typeface="Wingdings" pitchFamily="2" charset="2"/>
              <a:buChar char="q"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342000" indent="-342000" algn="just">
              <a:spcBef>
                <a:spcPts val="480"/>
              </a:spcBef>
              <a:buFont typeface="Wingdings" pitchFamily="2" charset="2"/>
              <a:buChar char="q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podpora v rozvoji samostatnosti při běžných denních činnostech </a:t>
            </a:r>
          </a:p>
          <a:p>
            <a:pPr marL="342000" indent="-342000" algn="just">
              <a:spcBef>
                <a:spcPts val="480"/>
              </a:spcBef>
              <a:buFont typeface="Wingdings" pitchFamily="2" charset="2"/>
              <a:buChar char="q"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342000" indent="-342000" algn="just">
              <a:spcBef>
                <a:spcPts val="480"/>
              </a:spcBef>
              <a:buFont typeface="Wingdings" pitchFamily="2" charset="2"/>
              <a:buChar char="q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aktivity posilující společenské začlenění </a:t>
            </a:r>
          </a:p>
          <a:p>
            <a:pPr marL="342000" indent="-342000" algn="just">
              <a:spcBef>
                <a:spcPts val="480"/>
              </a:spcBef>
              <a:buFont typeface="Wingdings" pitchFamily="2" charset="2"/>
              <a:buChar char="q"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342000" indent="-342000" algn="just">
              <a:spcBef>
                <a:spcPts val="480"/>
              </a:spcBef>
              <a:buFont typeface="Wingdings" pitchFamily="2" charset="2"/>
              <a:buChar char="q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snížení rizika sociální izolovanosti</a:t>
            </a:r>
          </a:p>
          <a:p>
            <a:pPr marL="342000" indent="-342000" algn="just">
              <a:spcBef>
                <a:spcPts val="480"/>
              </a:spcBef>
              <a:buFont typeface="Wingdings" pitchFamily="2" charset="2"/>
              <a:buChar char="q"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342000" indent="-342000" algn="just">
              <a:spcBef>
                <a:spcPts val="480"/>
              </a:spcBef>
              <a:buFont typeface="Wingdings" pitchFamily="2" charset="2"/>
              <a:buChar char="q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smysluplné využití volného času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Zásady poskytování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480"/>
              </a:spcBef>
              <a:buFont typeface="Wingdings" pitchFamily="2" charset="2"/>
              <a:buChar char="q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dodržování a ochrana lidských práv</a:t>
            </a:r>
          </a:p>
          <a:p>
            <a:pPr algn="just">
              <a:spcBef>
                <a:spcPts val="480"/>
              </a:spcBef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480"/>
              </a:spcBef>
              <a:buFont typeface="Wingdings" pitchFamily="2" charset="2"/>
              <a:buChar char="q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nepřipouštíme žádnou formu diskriminace</a:t>
            </a:r>
          </a:p>
          <a:p>
            <a:pPr algn="just">
              <a:spcBef>
                <a:spcPts val="480"/>
              </a:spcBef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480"/>
              </a:spcBef>
              <a:buFont typeface="Wingdings" pitchFamily="2" charset="2"/>
              <a:buChar char="q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respektujeme důstojnost každého občana bez ohledu na jeho původ, rasu, barvu, pohlaví, jazyk, náboženství, zdravotní stav, sexuální orientaci, politické či jiné smýšlení, majetek, rod nebo jiné postavení</a:t>
            </a:r>
          </a:p>
          <a:p>
            <a:pPr algn="just">
              <a:spcBef>
                <a:spcPts val="480"/>
              </a:spcBef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480"/>
              </a:spcBef>
              <a:buFont typeface="Wingdings" pitchFamily="2" charset="2"/>
              <a:buChar char="q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dbáme na to, aby nedocházelo k porušování práv uživatele, aby žádný z uživatelů nebyl ponižován, podceňován či zesměšňován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25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cs-CZ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6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Nabídka nácvikových programů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49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000" lvl="0" indent="-342000" algn="just" fontAlgn="base"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cs-CZ" sz="6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Kavárna</a:t>
            </a:r>
            <a:r>
              <a:rPr lang="cs-CZ" sz="6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- obsluha hostů, obsluha kávovaru, obsluha myčky, třídění odpadků, příprava a servírování pokrmů a nápojů, úklid pracovních ploch, utírání a úklid nádobí, doplňování zboží atd.</a:t>
            </a:r>
            <a:endParaRPr lang="cs-CZ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0" indent="-342000" algn="just" eaLnBrk="0" fontAlgn="base" hangingPunct="0"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cs-CZ" sz="6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Úklidové práce</a:t>
            </a:r>
            <a:r>
              <a:rPr lang="cs-CZ" sz="6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- mytí podlah, čištění WC, leštění skelný ploch, zametání, vysávání, utírání prachu ad.</a:t>
            </a:r>
            <a:endParaRPr lang="cs-CZ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0" indent="-342000" algn="just" eaLnBrk="0" fontAlgn="base" hangingPunct="0"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cs-CZ" sz="6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Péče o květiny </a:t>
            </a:r>
            <a:r>
              <a:rPr lang="cs-CZ" sz="6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- přesazování květin, hnojení, zalévání, otrhávání suchých listů, zastřihávání ad.</a:t>
            </a:r>
            <a:endParaRPr lang="cs-CZ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0" indent="-342000" algn="just" eaLnBrk="0" fontAlgn="base" hangingPunct="0"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cs-CZ" sz="6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Práce s knižním fondem</a:t>
            </a:r>
            <a:r>
              <a:rPr lang="cs-CZ" sz="6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- úklid knih dle autora, kontrola vrácených knih, načítání půjčených knih, srovnávání knih v policích, kontrola časopisů, příprava rezervací, doručování knih ad.</a:t>
            </a:r>
            <a:endParaRPr lang="cs-CZ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0" indent="-342000" algn="just" eaLnBrk="0" fontAlgn="base" hangingPunct="0"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cs-CZ" sz="6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Péče o prádlo</a:t>
            </a:r>
            <a:r>
              <a:rPr lang="cs-CZ" sz="6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- obsluha automatické pračky, třídění prádla, používání programů na různé prádlo, žehlení, sušení a skládání prádla ad.</a:t>
            </a:r>
            <a:endParaRPr lang="cs-CZ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0" indent="-342000" algn="just" eaLnBrk="0" fontAlgn="base" hangingPunct="0"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cs-CZ" sz="6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Práce na PC</a:t>
            </a:r>
            <a:r>
              <a:rPr lang="cs-CZ" sz="6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 vyhledávání informací na internetu, používání emailu, vyplňování elektronických formulářů, vytváření životopisu, vytváření motivačního dopisu ad.</a:t>
            </a:r>
            <a:endParaRPr lang="cs-CZ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0" indent="-342000" algn="just" eaLnBrk="0" fontAlgn="base" hangingPunct="0"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cs-CZ" sz="6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Komunikace</a:t>
            </a:r>
            <a:r>
              <a:rPr lang="cs-CZ" sz="6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 nácvik pracovních pohovorů, řešení různých životních situací: u lékaře, reklamace zboží, na úřadě ad.</a:t>
            </a:r>
            <a:endParaRPr lang="cs-CZ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0" indent="-342000" algn="just" eaLnBrk="0" fontAlgn="base" hangingPunct="0"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cs-CZ" sz="6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Skupina</a:t>
            </a:r>
            <a:r>
              <a:rPr lang="cs-CZ" sz="6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 příprava studených pokrmů, zprostředkování kontaktu se zaměstnavateli, seznamování s různými pracovními pozicemi, postupy a s předpoklady pro jejich vykonávání ad.</a:t>
            </a:r>
            <a:endParaRPr lang="cs-CZ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0" indent="-342000" algn="just" eaLnBrk="0" fontAlgn="base" hangingPunct="0"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cs-CZ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určování hodnoty peněz, modelové situace, sčítání cen jednotlivého zboží při nákupu, vracení peněz </a:t>
            </a:r>
          </a:p>
          <a:p>
            <a:pPr marL="342000" lvl="0" indent="-342000" algn="just" eaLnBrk="0" fontAlgn="base" hangingPunct="0"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cs-CZ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Nácvik jemné motoriky – </a:t>
            </a: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navlékání korálků, drobné cukrářské zdobení, výroba a zdobení sezonních doplňků (Vánoce, Velikonoce, sv. Valentýn a další)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1165</Words>
  <Application>Microsoft Office PowerPoint</Application>
  <PresentationFormat>Předvádění na obrazovce (4:3)</PresentationFormat>
  <Paragraphs>108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Calibri</vt:lpstr>
      <vt:lpstr>Constantia</vt:lpstr>
      <vt:lpstr>Times New Roman</vt:lpstr>
      <vt:lpstr>Wingdings</vt:lpstr>
      <vt:lpstr>Wingdings 2</vt:lpstr>
      <vt:lpstr>Tok</vt:lpstr>
      <vt:lpstr>Sociálně terapeutická dílna Jeroným</vt:lpstr>
      <vt:lpstr>Prezentace aplikace PowerPoint</vt:lpstr>
      <vt:lpstr>Prezentace aplikace PowerPoint</vt:lpstr>
      <vt:lpstr>Prezentace aplikace PowerPoint</vt:lpstr>
      <vt:lpstr>Provozní doba služby </vt:lpstr>
      <vt:lpstr>Cíle služby</vt:lpstr>
      <vt:lpstr>Poslání služby</vt:lpstr>
      <vt:lpstr>Zásady poskytování služby</vt:lpstr>
      <vt:lpstr>Prezentace aplikace PowerPoint</vt:lpstr>
      <vt:lpstr>,,Kavárna“</vt:lpstr>
      <vt:lpstr>,,Úklidové práce“</vt:lpstr>
      <vt:lpstr>,,Péče o květiny“</vt:lpstr>
      <vt:lpstr>,,Práce s knižním fondem“</vt:lpstr>
      <vt:lpstr>,,Péče o prádlo“</vt:lpstr>
      <vt:lpstr>,,Práce na PC“</vt:lpstr>
      <vt:lpstr>,,Komunikace“</vt:lpstr>
      <vt:lpstr>,,Skupina“</vt:lpstr>
      <vt:lpstr>,,Nácvik jemné motoriky“</vt:lpstr>
      <vt:lpstr>,, Finance“</vt:lpstr>
      <vt:lpstr>Prostor pro vaše dotazy: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Sociálně terapeutická dílna Jeroným</dc:title>
  <dc:creator>Markéta</dc:creator>
  <cp:lastModifiedBy>Němečková</cp:lastModifiedBy>
  <cp:revision>8</cp:revision>
  <dcterms:created xsi:type="dcterms:W3CDTF">2020-03-26T08:31:56Z</dcterms:created>
  <dcterms:modified xsi:type="dcterms:W3CDTF">2026-03-06T12:57:15Z</dcterms:modified>
</cp:coreProperties>
</file>